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t+hRf9wAcLwPaQdeVdAIlnXNN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469496-7A53-4EA9-90FB-A65C96C9D05E}">
  <a:tblStyle styleId="{29469496-7A53-4EA9-90FB-A65C96C9D05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972107E-6717-41C7-97E5-054C4DBE3CB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5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0" name="Google Shape;1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748ca1051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748ca10518_0_1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748ca10518_0_1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748ca1051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748ca10518_0_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748ca10518_0_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8" name="Google Shape;28;p9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019"/>
              </a:schemeClr>
            </a:solidFill>
            <a:ln>
              <a:noFill/>
            </a:ln>
          </p:spPr>
        </p:sp>
        <p:cxnSp>
          <p:nvCxnSpPr>
            <p:cNvPr id="29" name="Google Shape;29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019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" name="Google Shape;30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019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1" name="Google Shape;31;p9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4901"/>
              </a:schemeClr>
            </a:solidFill>
            <a:ln>
              <a:noFill/>
            </a:ln>
          </p:spPr>
        </p:sp>
        <p:sp>
          <p:nvSpPr>
            <p:cNvPr id="32" name="Google Shape;32;p9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3" name="Google Shape;33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366092">
                <a:alpha val="6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9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6092">
                <a:alpha val="49019"/>
              </a:srgbClr>
            </a:solidFill>
            <a:ln>
              <a:noFill/>
            </a:ln>
          </p:spPr>
        </p:sp>
        <p:sp>
          <p:nvSpPr>
            <p:cNvPr id="35" name="Google Shape;35;p9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019"/>
              </a:schemeClr>
            </a:solidFill>
            <a:ln>
              <a:noFill/>
            </a:ln>
          </p:spPr>
        </p:sp>
        <p:sp>
          <p:nvSpPr>
            <p:cNvPr id="36" name="Google Shape;36;p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3734">
                <a:alpha val="80000"/>
              </a:srgbClr>
            </a:solidFill>
            <a:ln>
              <a:noFill/>
            </a:ln>
          </p:spPr>
        </p:sp>
        <p:sp>
          <p:nvSpPr>
            <p:cNvPr id="37" name="Google Shape;37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366092">
                <a:alpha val="6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9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mbria"/>
              <a:buNone/>
              <a:defRPr sz="54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mbria"/>
              <a:buNone/>
              <a:defRPr sz="44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mbria"/>
              <a:buNone/>
              <a:defRPr sz="44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93B3D7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93B3D7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mbria"/>
              <a:buNone/>
              <a:defRPr sz="44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mbria"/>
              <a:buNone/>
              <a:defRPr sz="44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2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93B3D7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93B3D7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mbria"/>
              <a:buNone/>
              <a:defRPr sz="44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mbria"/>
              <a:buNone/>
              <a:defRPr sz="36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mbria"/>
              <a:buNone/>
              <a:defRPr sz="36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>
  <p:cSld name="Vertical Title and 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mbria"/>
              <a:buNone/>
              <a:defRPr sz="36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mbria"/>
              <a:buNone/>
              <a:defRPr sz="36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mbria"/>
              <a:buNone/>
              <a:defRPr sz="36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mbria"/>
              <a:buNone/>
              <a:defRPr sz="20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mbria"/>
              <a:buNone/>
              <a:defRPr sz="24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019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019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4901"/>
              </a:schemeClr>
            </a:solidFill>
            <a:ln>
              <a:noFill/>
            </a:ln>
          </p:spPr>
        </p:sp>
        <p:sp>
          <p:nvSpPr>
            <p:cNvPr id="14" name="Google Shape;14;p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366092">
                <a:alpha val="6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6092">
                <a:alpha val="49019"/>
              </a:srgbClr>
            </a:solidFill>
            <a:ln>
              <a:noFill/>
            </a:ln>
          </p:spPr>
        </p:sp>
        <p:sp>
          <p:nvSpPr>
            <p:cNvPr id="17" name="Google Shape;17;p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019"/>
              </a:schemeClr>
            </a:solidFill>
            <a:ln>
              <a:noFill/>
            </a:ln>
          </p:spPr>
        </p:sp>
        <p:sp>
          <p:nvSpPr>
            <p:cNvPr id="18" name="Google Shape;18;p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3734">
                <a:alpha val="80000"/>
              </a:srgbClr>
            </a:solidFill>
            <a:ln>
              <a:noFill/>
            </a:ln>
          </p:spPr>
        </p:sp>
        <p:sp>
          <p:nvSpPr>
            <p:cNvPr id="19" name="Google Shape;19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366092">
                <a:alpha val="6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mbria"/>
              <a:buNone/>
              <a:defRPr sz="3600" b="0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971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pagesmith@csufresno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"/>
          <p:cNvSpPr txBox="1">
            <a:spLocks noGrp="1"/>
          </p:cNvSpPr>
          <p:nvPr>
            <p:ph type="ctrTitle"/>
          </p:nvPr>
        </p:nvSpPr>
        <p:spPr>
          <a:xfrm>
            <a:off x="284672" y="2042224"/>
            <a:ext cx="9816900" cy="1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4000"/>
              <a:buFont typeface="Cambria"/>
              <a:buNone/>
            </a:pPr>
            <a:r>
              <a:rPr lang="en-US" sz="4000" b="1">
                <a:solidFill>
                  <a:srgbClr val="953734"/>
                </a:solidFill>
              </a:rPr>
              <a:t>RN-BSN Admissions</a:t>
            </a:r>
            <a:r>
              <a:rPr lang="en-US" sz="4000" b="1" i="0" u="none" strike="noStrike" cap="none">
                <a:solidFill>
                  <a:srgbClr val="953734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sz="4000" b="1" i="0" u="none" strike="noStrike" cap="none">
              <a:solidFill>
                <a:srgbClr val="953734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4000"/>
              <a:buFont typeface="Cambria"/>
              <a:buNone/>
            </a:pPr>
            <a:r>
              <a:rPr lang="en-US" sz="4000" b="1" i="0" u="none" strike="noStrike" cap="none">
                <a:solidFill>
                  <a:srgbClr val="953734"/>
                </a:solidFill>
                <a:latin typeface="Cambria"/>
                <a:ea typeface="Cambria"/>
                <a:cs typeface="Cambria"/>
                <a:sym typeface="Cambria"/>
              </a:rPr>
              <a:t>Fresno State</a:t>
            </a:r>
            <a:endParaRPr sz="4000" b="1" i="0" u="none" strike="noStrike" cap="none">
              <a:solidFill>
                <a:srgbClr val="953734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7" name="Google Shape;137;p1"/>
          <p:cNvSpPr txBox="1">
            <a:spLocks noGrp="1"/>
          </p:cNvSpPr>
          <p:nvPr>
            <p:ph type="subTitle" idx="1"/>
          </p:nvPr>
        </p:nvSpPr>
        <p:spPr>
          <a:xfrm>
            <a:off x="1584705" y="4559792"/>
            <a:ext cx="7767000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56"/>
              <a:buFont typeface="Noto Sans Symbols"/>
              <a:buNone/>
            </a:pPr>
            <a:r>
              <a:rPr lang="en-US" sz="182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Advising and Career Development Center</a:t>
            </a:r>
            <a:endParaRPr/>
          </a:p>
          <a:p>
            <a:pPr marL="0" marR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56"/>
              <a:buFont typeface="Noto Sans Symbols"/>
              <a:buNone/>
            </a:pPr>
            <a:r>
              <a:rPr lang="en-US" sz="182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College of Health and Human Services</a:t>
            </a:r>
            <a:endParaRPr/>
          </a:p>
          <a:p>
            <a:pPr marL="0" marR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008"/>
              <a:buFont typeface="Noto Sans Symbols"/>
              <a:buNone/>
            </a:pPr>
            <a:r>
              <a:rPr lang="en-US" sz="1260" b="1" i="0" u="none" strike="noStrike" cap="none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          McLane Hall 194 |559-278-5027|acdc@csufresno.edu</a:t>
            </a:r>
            <a:r>
              <a:rPr lang="en-US" sz="224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"/>
          <p:cNvSpPr/>
          <p:nvPr/>
        </p:nvSpPr>
        <p:spPr>
          <a:xfrm>
            <a:off x="1853093" y="181631"/>
            <a:ext cx="78963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Transfer </a:t>
            </a:r>
            <a:r>
              <a:rPr lang="en-US" sz="4000" b="1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RN-BSN</a:t>
            </a:r>
            <a:endParaRPr sz="4000" b="1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 Admission Criteria</a:t>
            </a:r>
            <a:endParaRPr sz="4000" b="1" i="0" u="none" strike="noStrike" cap="non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495950" y="1375875"/>
            <a:ext cx="9386100" cy="49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2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50"/>
              <a:buFont typeface="Noto Sans Symbols"/>
              <a:buChar char="❏"/>
            </a:pP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Minimum prerequisite GPA of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2.00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26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50"/>
              <a:buFont typeface="Noto Sans Symbols"/>
              <a:buChar char="❏"/>
            </a:pP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Minimum cumulative GPA of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2.75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26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50"/>
              <a:buFont typeface="Noto Sans Symbols"/>
              <a:buChar char="❏"/>
            </a:pP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All prerequisite courses must be passed with a ‘C’ grade or higher 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03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Pre-Requisite Courses can be in progress at time of application</a:t>
            </a:r>
            <a:endParaRPr/>
          </a:p>
          <a:p>
            <a:pPr marL="914400" marR="0" lvl="1" indent="-3403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More than one</a:t>
            </a: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failed course in prerequisite courses is allowed to be repeated ie: when less than a minimum ‘C’ grade is earned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26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50"/>
              <a:buFont typeface="Noto Sans Symbols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Must graduate from an accredited ADN Program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26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50"/>
              <a:buFont typeface="Calibri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Must be in good standing from previous ADN Program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26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50"/>
              <a:buFont typeface="Calibri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Must already have free and clear Nursing license or have one by end of first semester in program 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2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endParaRPr sz="22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"/>
          <p:cNvSpPr txBox="1"/>
          <p:nvPr/>
        </p:nvSpPr>
        <p:spPr>
          <a:xfrm>
            <a:off x="1124506" y="203638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Cambria"/>
              <a:buNone/>
            </a:pPr>
            <a:r>
              <a:rPr lang="en-US" sz="3600" b="1" i="0" u="sng" strike="noStrike" cap="none">
                <a:solidFill>
                  <a:srgbClr val="953734"/>
                </a:solidFill>
                <a:latin typeface="Cambria"/>
                <a:ea typeface="Cambria"/>
                <a:cs typeface="Cambria"/>
                <a:sym typeface="Cambria"/>
              </a:rPr>
              <a:t>Transfer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Cambria"/>
              <a:buNone/>
            </a:pPr>
            <a:r>
              <a:rPr lang="en-US" sz="3600" b="1" u="sng">
                <a:solidFill>
                  <a:srgbClr val="953734"/>
                </a:solidFill>
                <a:latin typeface="Cambria"/>
                <a:ea typeface="Cambria"/>
                <a:cs typeface="Cambria"/>
                <a:sym typeface="Cambria"/>
              </a:rPr>
              <a:t>RN-BSN</a:t>
            </a:r>
            <a:r>
              <a:rPr lang="en-US" sz="3600" b="1" i="0" u="sng" strike="noStrike" cap="none">
                <a:solidFill>
                  <a:srgbClr val="953734"/>
                </a:solidFill>
                <a:latin typeface="Cambria"/>
                <a:ea typeface="Cambria"/>
                <a:cs typeface="Cambria"/>
                <a:sym typeface="Cambria"/>
              </a:rPr>
              <a:t> Pre-Requisites</a:t>
            </a:r>
            <a:endParaRPr sz="3600" b="1" i="0" u="sng" strike="noStrike" cap="none">
              <a:solidFill>
                <a:srgbClr val="953734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149" name="Google Shape;149;p3"/>
          <p:cNvGraphicFramePr/>
          <p:nvPr/>
        </p:nvGraphicFramePr>
        <p:xfrm>
          <a:off x="2156935" y="1821971"/>
          <a:ext cx="6078475" cy="3337650"/>
        </p:xfrm>
        <a:graphic>
          <a:graphicData uri="http://schemas.openxmlformats.org/drawingml/2006/table">
            <a:tbl>
              <a:tblPr firstRow="1" bandRow="1">
                <a:noFill/>
                <a:tableStyleId>{29469496-7A53-4EA9-90FB-A65C96C9D05E}</a:tableStyleId>
              </a:tblPr>
              <a:tblGrid>
                <a:gridCol w="407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Prerequisite Course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Possible GE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Communications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A.1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E</a:t>
                      </a:r>
                      <a:r>
                        <a:rPr lang="en-US" sz="1800"/>
                        <a:t>nglish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A.2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Any Critical Thinking              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A.3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Statistics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B.4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General Chemistry                     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B.1 &amp; B.3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Introductory Microbiology        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B.2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Human Anat &amp; Phys I             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Human Anat &amp; Phys II             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0" name="Google Shape;150;p3"/>
          <p:cNvSpPr/>
          <p:nvPr/>
        </p:nvSpPr>
        <p:spPr>
          <a:xfrm>
            <a:off x="7377194" y="1437596"/>
            <a:ext cx="420779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"/>
          <p:cNvSpPr txBox="1">
            <a:spLocks noGrp="1"/>
          </p:cNvSpPr>
          <p:nvPr>
            <p:ph type="title"/>
          </p:nvPr>
        </p:nvSpPr>
        <p:spPr>
          <a:xfrm>
            <a:off x="677324" y="609600"/>
            <a:ext cx="92277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4000" b="1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University Application Criteria </a:t>
            </a:r>
            <a:br>
              <a:rPr lang="en-US" sz="4000" b="1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b="1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Transfer RN-BSN</a:t>
            </a:r>
            <a:endParaRPr b="1">
              <a:solidFill>
                <a:srgbClr val="A20000"/>
              </a:solidFill>
            </a:endParaRPr>
          </a:p>
        </p:txBody>
      </p:sp>
      <p:sp>
        <p:nvSpPr>
          <p:cNvPr id="157" name="Google Shape;157;p5"/>
          <p:cNvSpPr txBox="1">
            <a:spLocks noGrp="1"/>
          </p:cNvSpPr>
          <p:nvPr>
            <p:ph type="body" idx="1"/>
          </p:nvPr>
        </p:nvSpPr>
        <p:spPr>
          <a:xfrm>
            <a:off x="677325" y="1676895"/>
            <a:ext cx="8596800" cy="46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60"/>
              <a:buChar char="❏"/>
            </a:pPr>
            <a:r>
              <a:rPr lang="en-US" sz="2000"/>
              <a:t>Application Cycles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19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Char char="❏"/>
            </a:pPr>
            <a:r>
              <a:rPr lang="en-US" sz="2000" u="sng"/>
              <a:t>Fall Admissions (October 1st-November 30th)</a:t>
            </a:r>
            <a:endParaRPr sz="20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lvl="2" indent="-18668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Char char="❏"/>
            </a:pPr>
            <a:r>
              <a:rPr lang="en-US" sz="2000"/>
              <a:t>Transfer students, Second Bachelor's Students </a:t>
            </a:r>
            <a:endParaRPr sz="2000"/>
          </a:p>
          <a:p>
            <a:pPr marL="1828800" lvl="3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Font typeface="Calibri"/>
              <a:buChar char="❏"/>
            </a:pPr>
            <a:r>
              <a:rPr lang="en-US" sz="2000"/>
              <a:t>Apply directly to RN-BSN Program(Pre-Nursing is discontinued)</a:t>
            </a:r>
            <a:endParaRPr sz="2000"/>
          </a:p>
          <a:p>
            <a:pPr marL="742950" lvl="1" indent="-2819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Char char="❏"/>
            </a:pPr>
            <a:r>
              <a:rPr lang="en-US" sz="2000" u="sng"/>
              <a:t>Spring Admissions(August 1st-31st) </a:t>
            </a:r>
            <a:endParaRPr sz="2000" u="sng"/>
          </a:p>
          <a:p>
            <a:pPr marL="1143000" lvl="2" indent="-18668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Char char="❏"/>
            </a:pPr>
            <a:r>
              <a:rPr lang="en-US" sz="2000"/>
              <a:t>Open to Transfer Students for RN-BSN. Open to Continuing Fresno State Students and Second Bachelor Students as well</a:t>
            </a:r>
            <a:endParaRPr sz="2000"/>
          </a:p>
          <a:p>
            <a:pPr marL="1828800" lvl="3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Font typeface="Arial"/>
              <a:buChar char="❏"/>
            </a:pPr>
            <a:r>
              <a:rPr lang="en-US" sz="2000"/>
              <a:t>Apply directly to Nursing Program(Pre-Nursing is discontinued)</a:t>
            </a: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/>
          </a:p>
          <a:p>
            <a:pPr marL="11430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"/>
          <p:cNvSpPr txBox="1"/>
          <p:nvPr/>
        </p:nvSpPr>
        <p:spPr>
          <a:xfrm>
            <a:off x="732300" y="1837600"/>
            <a:ext cx="10620300" cy="47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25145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endParaRPr sz="22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❏"/>
            </a:pP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Application Cycles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❏"/>
            </a:pPr>
            <a:r>
              <a:rPr lang="en-US" sz="2200" b="0" i="0" u="sng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Fall Cycle ( February 1</a:t>
            </a:r>
            <a:r>
              <a:rPr lang="en-US" sz="2200" b="0" i="0" u="sng" strike="noStrike" cap="none" baseline="30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2200" b="0" i="0" u="sng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-March </a:t>
            </a:r>
            <a:r>
              <a:rPr lang="en-US" sz="22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en-US" sz="2200" b="0" i="0" u="sng" strike="noStrike" cap="none" baseline="30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200" b="0" i="0" u="sng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4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Arial"/>
              <a:buChar char="❏"/>
            </a:pP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Transfer students(Community College and 4-Year Transfers)</a:t>
            </a:r>
            <a:endParaRPr sz="22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Arial"/>
              <a:buChar char="❏"/>
            </a:pP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Continuing Fresno State students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Arial"/>
              <a:buChar char="❏"/>
            </a:pP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200" b="0" i="0" u="none" strike="noStrike" cap="none" baseline="30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2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Bachelor students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❏"/>
            </a:pPr>
            <a:r>
              <a:rPr lang="en-US" sz="2200" b="0" i="0" u="sng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Spring Cycle ( July 1</a:t>
            </a:r>
            <a:r>
              <a:rPr lang="en-US" sz="2200" b="0" i="0" u="sng" strike="noStrike" cap="none" baseline="30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2200" b="0" i="0" u="sng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2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August 12</a:t>
            </a:r>
            <a:r>
              <a:rPr lang="en-US" sz="2200" u="sng" baseline="30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200" b="0" i="0" u="sng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200" b="0" i="0" u="sng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403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Transfer students(Community College and 4-Year Transfers)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403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Continuing Fresno State students </a:t>
            </a:r>
            <a:endParaRPr>
              <a:solidFill>
                <a:schemeClr val="dk1"/>
              </a:solidFill>
            </a:endParaRPr>
          </a:p>
          <a:p>
            <a:pPr marL="1371600" lvl="2" indent="-3403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60"/>
              <a:buChar char="❏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200" baseline="30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Bachelor students 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2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31520" marR="0" lvl="1" indent="-37591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0446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4"/>
          <p:cNvSpPr txBox="1"/>
          <p:nvPr/>
        </p:nvSpPr>
        <p:spPr>
          <a:xfrm>
            <a:off x="1268187" y="294402"/>
            <a:ext cx="915917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Supplemental RN-BSN</a:t>
            </a:r>
            <a:r>
              <a:rPr lang="en-US" sz="4000" b="1" i="0" u="none" strike="noStrike" cap="none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000" b="1" i="0" u="none" strike="noStrike" cap="non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Admission Application Information</a:t>
            </a:r>
            <a:endParaRPr sz="4000" b="1" i="0" u="none" strike="noStrike" cap="non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48ca10518_0_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 b="1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RN-BSN Coursework Information</a:t>
            </a:r>
            <a:endParaRPr/>
          </a:p>
        </p:txBody>
      </p:sp>
      <p:sp>
        <p:nvSpPr>
          <p:cNvPr id="170" name="Google Shape;170;g748ca10518_0_1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Char char="❏"/>
            </a:pPr>
            <a:r>
              <a:rPr lang="en-US" sz="2200"/>
              <a:t>Three Semester Program </a:t>
            </a:r>
            <a:endParaRPr sz="22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Program starts in either the Fall or Spring semester</a:t>
            </a:r>
            <a:endParaRPr sz="22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No Summer Classes </a:t>
            </a:r>
            <a:endParaRPr sz="22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Two cohorts available </a:t>
            </a:r>
            <a:endParaRPr sz="22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Fresno Area Cohort (Fully Online)</a:t>
            </a:r>
            <a:endParaRPr sz="22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South Valley Cohort (Some Classes Online and in Person)</a:t>
            </a:r>
            <a:endParaRPr sz="22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30 Units Total </a:t>
            </a:r>
            <a:endParaRPr sz="22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21 Units Major</a:t>
            </a:r>
            <a:endParaRPr sz="22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-US" sz="2200"/>
              <a:t>9 Units Upper Division General Education </a:t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48ca10518_0_0"/>
          <p:cNvSpPr txBox="1">
            <a:spLocks noGrp="1"/>
          </p:cNvSpPr>
          <p:nvPr>
            <p:ph type="title"/>
          </p:nvPr>
        </p:nvSpPr>
        <p:spPr>
          <a:xfrm>
            <a:off x="717799" y="255575"/>
            <a:ext cx="9134400" cy="826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RN-BSN Coursework </a:t>
            </a:r>
            <a:endParaRPr sz="4000" b="1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77" name="Google Shape;177;g748ca10518_0_0"/>
          <p:cNvGraphicFramePr/>
          <p:nvPr/>
        </p:nvGraphicFramePr>
        <p:xfrm>
          <a:off x="986850" y="1315650"/>
          <a:ext cx="7817025" cy="5091083"/>
        </p:xfrm>
        <a:graphic>
          <a:graphicData uri="http://schemas.openxmlformats.org/drawingml/2006/table">
            <a:tbl>
              <a:tblPr>
                <a:noFill/>
                <a:tableStyleId>{0972107E-6717-41C7-97E5-054C4DBE3CB1}</a:tableStyleId>
              </a:tblPr>
              <a:tblGrid>
                <a:gridCol w="26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1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127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Semester 1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Semester 2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Semester 3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135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Professional Transitions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 </a:t>
                      </a:r>
                      <a:endParaRPr sz="1100"/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152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Advanced Leadership, Management, and Healthcare Systems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Prerequisites: NURS 135,136,145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Corequisites: NURS 156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M/I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141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highlight>
                            <a:srgbClr val="BDD6EE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Concepts of Community Health Nursing</a:t>
                      </a:r>
                      <a:endParaRPr sz="900" b="1">
                        <a:highlight>
                          <a:srgbClr val="BDD6EE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Prerequisites: NURS 152,156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Corequisites: NURS ,141LS,151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r>
                        <a:rPr lang="en-US" sz="1100"/>
                        <a:t> </a:t>
                      </a:r>
                      <a:endParaRPr sz="1100"/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136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 Appraisal 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156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Nursing Informatics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Prerequisites: NURS 135,136,145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Corequisites: NURS 152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141LS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highlight>
                            <a:srgbClr val="BDD6EE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Practicum: Concepts of Community Health Nursing </a:t>
                      </a:r>
                      <a:endParaRPr sz="900" b="1">
                        <a:highlight>
                          <a:srgbClr val="BDD6EE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Prerequisites: NURS 152,156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Corequisites: NURS 141,151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100"/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145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highlight>
                            <a:srgbClr val="BDD6EE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Nursing Theories and Research</a:t>
                      </a:r>
                      <a:endParaRPr sz="1000" b="1">
                        <a:highlight>
                          <a:srgbClr val="BDD6EE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 151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Community Service Project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254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(1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Prerequisites: NURS 152,156</a:t>
                      </a:r>
                      <a:endParaRPr sz="9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Corequisites: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  NURS 141,141LS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 Area ID &amp; UDW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0160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ANTH 116W 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 Area IC and Major Requirement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PHIL 120 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900"/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 </a:t>
                      </a:r>
                      <a:endParaRPr sz="1100"/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 Area IB (3 Units)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 161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</a:t>
                      </a:r>
                      <a:endParaRPr sz="9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/>
                        <a:t> </a:t>
                      </a:r>
                      <a:endParaRPr sz="1100" b="1"/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 units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 units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 units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6675" marR="91425" marT="2477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Contact Information</a:t>
            </a:r>
            <a:endParaRPr/>
          </a:p>
        </p:txBody>
      </p:sp>
      <p:sp>
        <p:nvSpPr>
          <p:cNvPr id="184" name="Google Shape;184;p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4800" b="1">
                <a:solidFill>
                  <a:srgbClr val="990000"/>
                </a:solidFill>
              </a:rPr>
              <a:t>Robert PageSmith</a:t>
            </a:r>
            <a:endParaRPr sz="4800" b="1">
              <a:solidFill>
                <a:srgbClr val="99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500" b="1">
                <a:solidFill>
                  <a:srgbClr val="990000"/>
                </a:solidFill>
              </a:rPr>
              <a:t>Coordinator</a:t>
            </a:r>
            <a:endParaRPr sz="2500" b="1">
              <a:solidFill>
                <a:srgbClr val="99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500" b="1">
                <a:solidFill>
                  <a:srgbClr val="990000"/>
                </a:solidFill>
              </a:rPr>
              <a:t>Advising and Career Development Center </a:t>
            </a:r>
            <a:endParaRPr sz="2500" b="1">
              <a:solidFill>
                <a:srgbClr val="99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500" b="1">
                <a:solidFill>
                  <a:srgbClr val="990000"/>
                </a:solidFill>
              </a:rPr>
              <a:t>Nursing and Social Work Admissions </a:t>
            </a:r>
            <a:endParaRPr sz="2500" b="1">
              <a:solidFill>
                <a:srgbClr val="99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500" b="1">
                <a:solidFill>
                  <a:srgbClr val="990000"/>
                </a:solidFill>
              </a:rPr>
              <a:t>559-278-2676</a:t>
            </a:r>
            <a:endParaRPr sz="2500" b="1">
              <a:solidFill>
                <a:srgbClr val="99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500" b="1" u="sng">
                <a:solidFill>
                  <a:schemeClr val="hlink"/>
                </a:solidFill>
                <a:hlinkClick r:id="rId3"/>
              </a:rPr>
              <a:t>rpagesmith@csufresno.edu</a:t>
            </a:r>
            <a:endParaRPr sz="2500" b="1">
              <a:solidFill>
                <a:srgbClr val="99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000" b="1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5D6F12168E7841845906D63A577CC0" ma:contentTypeVersion="2" ma:contentTypeDescription="Create a new document." ma:contentTypeScope="" ma:versionID="88f1873d8e9748d51a072c48c0e432a0">
  <xsd:schema xmlns:xsd="http://www.w3.org/2001/XMLSchema" xmlns:xs="http://www.w3.org/2001/XMLSchema" xmlns:p="http://schemas.microsoft.com/office/2006/metadata/properties" xmlns:ns1="http://schemas.microsoft.com/sharepoint/v3" xmlns:ns2="78f31a23-c5ca-4660-a45b-ce709fb48214" targetNamespace="http://schemas.microsoft.com/office/2006/metadata/properties" ma:root="true" ma:fieldsID="ea49b6f9a6dc01b5acadc5f05d59523e" ns1:_="" ns2:_="">
    <xsd:import namespace="http://schemas.microsoft.com/sharepoint/v3"/>
    <xsd:import namespace="78f31a23-c5ca-4660-a45b-ce709fb4821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f31a23-c5ca-4660-a45b-ce709fb4821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2436CA1-7626-4072-BE02-0B99A59CF9E1}"/>
</file>

<file path=customXml/itemProps2.xml><?xml version="1.0" encoding="utf-8"?>
<ds:datastoreItem xmlns:ds="http://schemas.openxmlformats.org/officeDocument/2006/customXml" ds:itemID="{80C1F3BB-B7E0-4FB6-8789-B1D153F1A80D}"/>
</file>

<file path=customXml/itemProps3.xml><?xml version="1.0" encoding="utf-8"?>
<ds:datastoreItem xmlns:ds="http://schemas.openxmlformats.org/officeDocument/2006/customXml" ds:itemID="{44BCD4F1-1541-4491-8B23-6753520042A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525</Words>
  <Application>Microsoft Office PowerPoint</Application>
  <PresentationFormat>Widescreen</PresentationFormat>
  <Paragraphs>146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Noto Sans Symbols</vt:lpstr>
      <vt:lpstr>Facet</vt:lpstr>
      <vt:lpstr>RN-BSN Admissions  Fresno State</vt:lpstr>
      <vt:lpstr>PowerPoint Presentation</vt:lpstr>
      <vt:lpstr>PowerPoint Presentation</vt:lpstr>
      <vt:lpstr>University Application Criteria  Transfer RN-BSN</vt:lpstr>
      <vt:lpstr>PowerPoint Presentation</vt:lpstr>
      <vt:lpstr>RN-BSN Coursework Information</vt:lpstr>
      <vt:lpstr>RN-BSN Coursework  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RN-BSN Admissions  Fresno State</dc:title>
  <dc:creator>Robert Pagesmith</dc:creator>
  <cp:lastModifiedBy>Windows User</cp:lastModifiedBy>
  <cp:revision>2</cp:revision>
  <dcterms:modified xsi:type="dcterms:W3CDTF">2020-04-21T17:39:08Z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  <property fmtid="{D5CDD505-2E9C-101B-9397-08002B2CF9AE}" pid="3" name="ContentTypeId">
    <vt:lpwstr>0x0101003F5D6F12168E7841845906D63A577CC0</vt:lpwstr>
  </property>
</Properties>
</file>